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7" r:id="rId1"/>
  </p:sldMasterIdLst>
  <p:notesMasterIdLst>
    <p:notesMasterId r:id="rId9"/>
  </p:notesMasterIdLst>
  <p:handoutMasterIdLst>
    <p:handoutMasterId r:id="rId10"/>
  </p:handoutMasterIdLst>
  <p:sldIdLst>
    <p:sldId id="274" r:id="rId2"/>
    <p:sldId id="275" r:id="rId3"/>
    <p:sldId id="276" r:id="rId4"/>
    <p:sldId id="277" r:id="rId5"/>
    <p:sldId id="278" r:id="rId6"/>
    <p:sldId id="279" r:id="rId7"/>
    <p:sldId id="280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8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1824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A0452AD-4E71-452F-B561-228BF527CD3E}" type="datetimeFigureOut">
              <a:rPr lang="pt-BR"/>
              <a:pPr>
                <a:defRPr/>
              </a:pPr>
              <a:t>03/03/2017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F304799-40ED-403D-9B1B-8E440D66BE4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4B979C3-CACB-44F2-B53A-6AD31E05AE2A}" type="datetimeFigureOut">
              <a:rPr lang="pt-BR"/>
              <a:pPr>
                <a:defRPr/>
              </a:pPr>
              <a:t>03/03/2017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644EAAA-B1D9-4EC0-B268-FFB682CBA29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114E9D-CEC9-4E20-AFBD-0043E1B57F7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3371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7D2733-7E18-41F6-803E-E07AC14C2394}" type="slidenum">
              <a:rPr lang="pt-BR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2975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AD121C3-5C7E-4C3F-AE09-E76673418E86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84B9012-0E34-485E-8A78-4B04D18A864D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439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F4ADF-BA05-4CC8-AB8E-310DBD25DCFB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F1B0AB7-0223-48C0-9208-95CC046757C0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57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9133F6C-BDA5-47F3-ABA8-0F31F8D1DE52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701A76-F3B6-485E-AD45-BBD2C068F297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59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63"/>
          <a:stretch/>
        </p:blipFill>
        <p:spPr>
          <a:xfrm>
            <a:off x="0" y="0"/>
            <a:ext cx="12192000" cy="5276334"/>
          </a:xfrm>
          <a:prstGeom prst="rect">
            <a:avLst/>
          </a:prstGeom>
        </p:spPr>
      </p:pic>
      <p:sp>
        <p:nvSpPr>
          <p:cNvPr id="4" name="Retângulo 3"/>
          <p:cNvSpPr/>
          <p:nvPr userDrawn="1"/>
        </p:nvSpPr>
        <p:spPr>
          <a:xfrm>
            <a:off x="2593596" y="1853337"/>
            <a:ext cx="7004807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9600" b="1" cap="none" spc="60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Obrigado</a:t>
            </a:r>
          </a:p>
        </p:txBody>
      </p:sp>
    </p:spTree>
    <p:extLst>
      <p:ext uri="{BB962C8B-B14F-4D97-AF65-F5344CB8AC3E}">
        <p14:creationId xmlns:p14="http://schemas.microsoft.com/office/powerpoint/2010/main" val="9825337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4F62A61-0D3D-478B-93AE-5215E546F8C6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7DEE46B-0AC8-43B3-8F48-A4B3691C34A7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672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8F2E37-D8FA-450E-A9AC-BAC04FA0BCF5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756450-1FD0-4263-8D5B-0CB0BA507F8E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997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CF4A086-1FD3-4A72-93DE-683873BDC048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DFD9DA-F6AF-4C40-97BE-A97C7218F531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03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FF3E409-BAD9-42BC-A954-D218E3E1566A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FCF77F7-79FF-4BEE-8652-F6856F2E852E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433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EC04926-0834-4AFE-856E-F56B6428235B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4DF79CA-C21B-4DAF-83E3-5E79340B3FA3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05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F59D629-91EF-4EC8-BFAA-42EF52E40C1C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FA8C2AA-0A65-42FB-ACD1-FD43E0A492B0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629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B36D0AC-9287-4E22-A06E-A194F7974AC2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EA724-1E1B-49B7-9AF7-337636731F06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294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370945C-DC1C-4AC5-9918-1193D16AAA6A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4B96148-8FBE-4BF2-B4A3-475DB917270A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502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1B0822-9901-4535-AC75-51A80B647325}" type="datetimeFigureOut">
              <a:rPr lang="en-US" smtClean="0"/>
              <a:pPr>
                <a:defRPr/>
              </a:pPr>
              <a:t>3/3/2017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356EE568-33FB-4447-A114-929E81C316B2}" type="slidenum">
              <a:rPr lang="en-US" smtClean="0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4512362" y="6356350"/>
            <a:ext cx="3167275" cy="3222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err="1"/>
              <a:t>TMorelli</a:t>
            </a:r>
            <a:r>
              <a:rPr lang="en-US" dirty="0"/>
              <a:t> – </a:t>
            </a:r>
            <a:r>
              <a:rPr lang="en-US" dirty="0" err="1"/>
              <a:t>Infnet</a:t>
            </a:r>
            <a:r>
              <a:rPr lang="en-US" dirty="0"/>
              <a:t> – </a:t>
            </a:r>
            <a:r>
              <a:rPr lang="en-US" dirty="0" err="1"/>
              <a:t>Verão</a:t>
            </a:r>
            <a:r>
              <a:rPr lang="en-US" dirty="0"/>
              <a:t> - 2017</a:t>
            </a:r>
          </a:p>
        </p:txBody>
      </p:sp>
    </p:spTree>
    <p:extLst>
      <p:ext uri="{BB962C8B-B14F-4D97-AF65-F5344CB8AC3E}">
        <p14:creationId xmlns:p14="http://schemas.microsoft.com/office/powerpoint/2010/main" val="980019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duardomorelli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youtube.com/user/EduardoMorelli66" TargetMode="External"/><Relationship Id="rId4" Type="http://schemas.openxmlformats.org/officeDocument/2006/relationships/hyperlink" Target="https://br.linkedin.com/in/tmorell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386138" y="407624"/>
            <a:ext cx="8805862" cy="13220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00475" y="1729647"/>
            <a:ext cx="8391525" cy="24202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930861" y="776248"/>
            <a:ext cx="75841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charset="0"/>
                <a:ea typeface="Arial" charset="0"/>
                <a:cs typeface="Arial" charset="0"/>
              </a:rPr>
              <a:t>Big Data Day: do Sensor à </a:t>
            </a:r>
            <a:r>
              <a:rPr lang="en-US" sz="3200" b="1" dirty="0" err="1">
                <a:latin typeface="Arial" charset="0"/>
                <a:ea typeface="Arial" charset="0"/>
                <a:cs typeface="Arial" charset="0"/>
              </a:rPr>
              <a:t>Publicação</a:t>
            </a:r>
            <a:endParaRPr lang="en-US" sz="32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6143625" y="2618579"/>
            <a:ext cx="5472112" cy="95726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402442" y="2804821"/>
            <a:ext cx="2278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>
                <a:latin typeface="Arial" charset="0"/>
                <a:ea typeface="Arial" charset="0"/>
                <a:cs typeface="Arial" charset="0"/>
              </a:rPr>
              <a:t>Conclusão</a:t>
            </a:r>
            <a:endParaRPr lang="en-US" sz="32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26" name="Picture 2" descr="Resultado de imagem para big data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49144"/>
            <a:ext cx="1476375" cy="1008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m para big data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2771" y="2397120"/>
            <a:ext cx="1400175" cy="140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0598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"/>
            <a:ext cx="12192000" cy="6772275"/>
          </a:xfrm>
          <a:prstGeom prst="rect">
            <a:avLst/>
          </a:prstGeom>
          <a:effectLst>
            <a:glow rad="127000">
              <a:schemeClr val="accent1"/>
            </a:glow>
          </a:effectLst>
        </p:spPr>
      </p:pic>
      <p:sp>
        <p:nvSpPr>
          <p:cNvPr id="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476250"/>
            <a:ext cx="8229600" cy="941388"/>
          </a:xfrm>
          <a:prstGeom prst="rect">
            <a:avLst/>
          </a:prstGeom>
        </p:spPr>
        <p:txBody>
          <a:bodyPr>
            <a:normAutofit/>
          </a:bodyPr>
          <a:lstStyle/>
          <a:p>
            <a:pPr eaLnBrk="1" hangingPunct="1"/>
            <a:r>
              <a:rPr lang="pt-BR" altLang="pt-BR" dirty="0">
                <a:solidFill>
                  <a:srgbClr val="002060"/>
                </a:solidFill>
              </a:rPr>
              <a:t>I - A Solução do Supermercado</a:t>
            </a:r>
            <a:r>
              <a:rPr lang="pt-BR" altLang="pt-BR" dirty="0"/>
              <a:t>	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3962400" y="1585119"/>
            <a:ext cx="8229600" cy="510540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>
            <a:scene3d>
              <a:camera prst="orthographicFront"/>
              <a:lightRig rig="threePt" dir="t"/>
            </a:scene3d>
            <a:sp3d extrusionH="57150">
              <a:bevelT w="63500" h="63500"/>
            </a:sp3d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pt-BR" altLang="pt-BR" b="1" dirty="0">
                <a:solidFill>
                  <a:srgbClr val="C00000"/>
                </a:solidFill>
              </a:rPr>
              <a:t>Cada produto será capaz de enviar dados a uma central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pt-BR" altLang="pt-BR" sz="2800" b="1" u="sng" dirty="0">
                <a:solidFill>
                  <a:srgbClr val="FF0000"/>
                </a:solidFill>
                <a:highlight>
                  <a:srgbClr val="FFFF00"/>
                </a:highlight>
              </a:rPr>
              <a:t>Volume</a:t>
            </a:r>
            <a:r>
              <a:rPr lang="pt-BR" altLang="pt-BR" b="1" dirty="0">
                <a:solidFill>
                  <a:srgbClr val="FF0000"/>
                </a:solidFill>
                <a:highlight>
                  <a:srgbClr val="FFFF00"/>
                </a:highlight>
              </a:rPr>
              <a:t>!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pt-BR" altLang="pt-BR" b="1" dirty="0">
                <a:solidFill>
                  <a:srgbClr val="C00000"/>
                </a:solidFill>
              </a:rPr>
              <a:t>A leitura deve ser tão rápida quanto o tempo transcorrido entre o </a:t>
            </a:r>
            <a:r>
              <a:rPr lang="pt-BR" altLang="pt-BR" b="1" dirty="0" err="1">
                <a:solidFill>
                  <a:srgbClr val="C00000"/>
                </a:solidFill>
              </a:rPr>
              <a:t>scanning</a:t>
            </a:r>
            <a:r>
              <a:rPr lang="pt-BR" altLang="pt-BR" b="1" dirty="0">
                <a:solidFill>
                  <a:srgbClr val="C00000"/>
                </a:solidFill>
              </a:rPr>
              <a:t> e a emissão do recibo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pt-BR" altLang="pt-BR" sz="2800" b="1" u="sng" dirty="0">
                <a:solidFill>
                  <a:srgbClr val="FF0000"/>
                </a:solidFill>
                <a:highlight>
                  <a:srgbClr val="FFFF00"/>
                </a:highlight>
              </a:rPr>
              <a:t>Velocidade!</a:t>
            </a:r>
            <a:endParaRPr lang="pt-BR" altLang="pt-BR" b="1" u="sng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pt-BR" altLang="pt-BR" b="1" dirty="0">
                <a:solidFill>
                  <a:srgbClr val="C00000"/>
                </a:solidFill>
              </a:rPr>
              <a:t>Dados serão gerados a partir de uma miríade de fontes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pt-BR" altLang="pt-BR" sz="2800" b="1" u="sng" dirty="0">
                <a:solidFill>
                  <a:srgbClr val="FF0000"/>
                </a:solidFill>
                <a:highlight>
                  <a:srgbClr val="FFFF00"/>
                </a:highlight>
              </a:rPr>
              <a:t>Variedade</a:t>
            </a:r>
            <a:r>
              <a:rPr lang="pt-BR" altLang="pt-BR" b="1" dirty="0">
                <a:solidFill>
                  <a:srgbClr val="FF0000"/>
                </a:solidFill>
                <a:highlight>
                  <a:srgbClr val="FFFF00"/>
                </a:highlight>
              </a:rPr>
              <a:t>!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pt-BR" altLang="pt-BR" b="1" dirty="0">
                <a:solidFill>
                  <a:srgbClr val="C00000"/>
                </a:solidFill>
              </a:rPr>
              <a:t>Quanto se ganha em qualidade de vida?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pt-BR" altLang="pt-BR" sz="2800" b="1" u="sng" dirty="0">
                <a:solidFill>
                  <a:srgbClr val="FF0000"/>
                </a:solidFill>
                <a:highlight>
                  <a:srgbClr val="FFFF00"/>
                </a:highlight>
              </a:rPr>
              <a:t>Valor</a:t>
            </a:r>
            <a:r>
              <a:rPr lang="pt-BR" altLang="pt-BR" b="1" dirty="0">
                <a:solidFill>
                  <a:srgbClr val="FF0000"/>
                </a:solidFill>
                <a:highlight>
                  <a:srgbClr val="FFFF00"/>
                </a:highlight>
              </a:rPr>
              <a:t>!</a:t>
            </a:r>
          </a:p>
          <a:p>
            <a:pPr marL="457200" lvl="1" indent="0">
              <a:buNone/>
            </a:pPr>
            <a:endParaRPr lang="pt-BR" altLang="pt-BR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7820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idx="4294967295"/>
          </p:nvPr>
        </p:nvSpPr>
        <p:spPr>
          <a:xfrm>
            <a:off x="457200" y="274638"/>
            <a:ext cx="1049655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II - </a:t>
            </a:r>
            <a:r>
              <a:rPr lang="en-US" dirty="0" err="1"/>
              <a:t>Chuva</a:t>
            </a:r>
            <a:r>
              <a:rPr lang="en-US" dirty="0"/>
              <a:t> de Dados</a:t>
            </a:r>
          </a:p>
        </p:txBody>
      </p:sp>
      <p:pic>
        <p:nvPicPr>
          <p:cNvPr id="2050" name="Picture 2" descr="http://www.excelacom.com/img/uploads/_720xAUTO_crop_center-center_100/Excelacom_InternetMinute201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0844" y="0"/>
            <a:ext cx="5821156" cy="6613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/>
          <p:cNvSpPr txBox="1"/>
          <p:nvPr/>
        </p:nvSpPr>
        <p:spPr>
          <a:xfrm>
            <a:off x="1104899" y="2736353"/>
            <a:ext cx="35718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rgbClr val="FF0000"/>
                </a:solidFill>
              </a:rPr>
              <a:t>Volume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1104899" y="3476534"/>
            <a:ext cx="3667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rgbClr val="FF0000"/>
                </a:solidFill>
              </a:rPr>
              <a:t>Variedade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104899" y="4216714"/>
            <a:ext cx="3971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rgbClr val="FF0000"/>
                </a:solidFill>
              </a:rPr>
              <a:t>Velocidade</a:t>
            </a:r>
          </a:p>
        </p:txBody>
      </p:sp>
    </p:spTree>
    <p:extLst>
      <p:ext uri="{BB962C8B-B14F-4D97-AF65-F5344CB8AC3E}">
        <p14:creationId xmlns:p14="http://schemas.microsoft.com/office/powerpoint/2010/main" val="24524222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476250"/>
            <a:ext cx="8229600" cy="94138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eaLnBrk="1" hangingPunct="1"/>
            <a:r>
              <a:rPr lang="pt-BR" altLang="pt-BR" dirty="0">
                <a:solidFill>
                  <a:srgbClr val="002060"/>
                </a:solidFill>
              </a:rPr>
              <a:t>III - Novos problemas, Novos Termos</a:t>
            </a:r>
            <a:r>
              <a:rPr lang="pt-BR" altLang="pt-BR" dirty="0"/>
              <a:t>	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57200" y="1600200"/>
            <a:ext cx="8229600" cy="51054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Tx/>
              <a:buAutoNum type="romanLcPeriod"/>
            </a:pPr>
            <a:r>
              <a:rPr lang="pt-BR" altLang="pt-BR" sz="2400" dirty="0"/>
              <a:t>Big Data e os 4 </a:t>
            </a:r>
            <a:r>
              <a:rPr lang="pt-BR" altLang="pt-BR" sz="2400" dirty="0" err="1"/>
              <a:t>Vs</a:t>
            </a:r>
            <a:endParaRPr lang="pt-BR" altLang="pt-BR" sz="2400" dirty="0"/>
          </a:p>
          <a:p>
            <a:pPr lvl="1"/>
            <a:r>
              <a:rPr lang="pt-BR" altLang="pt-BR" sz="2000" i="1" dirty="0"/>
              <a:t>Volume, Velocidade exigem </a:t>
            </a:r>
            <a:r>
              <a:rPr lang="pt-BR" altLang="pt-BR" sz="2000" i="1" dirty="0">
                <a:solidFill>
                  <a:srgbClr val="FF0000"/>
                </a:solidFill>
              </a:rPr>
              <a:t>Escalabilidade</a:t>
            </a:r>
            <a:r>
              <a:rPr lang="pt-BR" altLang="pt-BR" sz="2000" i="1" dirty="0"/>
              <a:t>!</a:t>
            </a:r>
          </a:p>
          <a:p>
            <a:pPr lvl="1"/>
            <a:r>
              <a:rPr lang="pt-BR" altLang="pt-BR" sz="2000" i="1" dirty="0"/>
              <a:t>Internet das Coisas (</a:t>
            </a:r>
            <a:r>
              <a:rPr lang="pt-BR" altLang="pt-BR" sz="2000" i="1" dirty="0" err="1"/>
              <a:t>IoT</a:t>
            </a:r>
            <a:r>
              <a:rPr lang="pt-BR" altLang="pt-BR" sz="2000" i="1" dirty="0"/>
              <a:t>)</a:t>
            </a:r>
          </a:p>
          <a:p>
            <a:pPr marL="571500" indent="-571500">
              <a:buFontTx/>
              <a:buAutoNum type="romanLcPeriod"/>
            </a:pPr>
            <a:r>
              <a:rPr lang="pt-BR" altLang="pt-BR" sz="2400" dirty="0"/>
              <a:t>Processamento Distribuído</a:t>
            </a:r>
          </a:p>
          <a:p>
            <a:pPr lvl="1"/>
            <a:r>
              <a:rPr lang="pt-BR" altLang="pt-BR" sz="2000" dirty="0"/>
              <a:t>Ambientes como Ecossistemas</a:t>
            </a:r>
          </a:p>
          <a:p>
            <a:pPr marL="571500" indent="-571500">
              <a:buFontTx/>
              <a:buAutoNum type="romanLcPeriod"/>
            </a:pPr>
            <a:r>
              <a:rPr lang="pt-BR" altLang="pt-BR" sz="2400" dirty="0"/>
              <a:t>Computação na Nuvem</a:t>
            </a:r>
          </a:p>
          <a:p>
            <a:pPr lvl="1"/>
            <a:r>
              <a:rPr lang="pt-BR" altLang="pt-BR" sz="2000" dirty="0" err="1"/>
              <a:t>IaaS</a:t>
            </a:r>
            <a:r>
              <a:rPr lang="pt-BR" altLang="pt-BR" sz="2000" dirty="0"/>
              <a:t>, </a:t>
            </a:r>
            <a:r>
              <a:rPr lang="pt-BR" altLang="pt-BR" sz="2000" dirty="0" err="1"/>
              <a:t>PaaS</a:t>
            </a:r>
            <a:r>
              <a:rPr lang="pt-BR" altLang="pt-BR" sz="2000" dirty="0"/>
              <a:t>, SaaS, </a:t>
            </a:r>
            <a:r>
              <a:rPr lang="pt-BR" altLang="pt-BR" sz="2000" dirty="0" err="1">
                <a:solidFill>
                  <a:srgbClr val="FF0000"/>
                </a:solidFill>
              </a:rPr>
              <a:t>XaaS</a:t>
            </a:r>
            <a:endParaRPr lang="pt-BR" altLang="pt-BR" sz="2000" dirty="0">
              <a:solidFill>
                <a:srgbClr val="FF0000"/>
              </a:solidFill>
            </a:endParaRPr>
          </a:p>
          <a:p>
            <a:pPr marL="571500" indent="-571500">
              <a:buFontTx/>
              <a:buAutoNum type="romanLcPeriod"/>
            </a:pPr>
            <a:r>
              <a:rPr lang="pt-BR" altLang="pt-BR" sz="2400" dirty="0" err="1"/>
              <a:t>Machine</a:t>
            </a:r>
            <a:r>
              <a:rPr lang="pt-BR" altLang="pt-BR" sz="2400" dirty="0"/>
              <a:t> Learning</a:t>
            </a:r>
          </a:p>
          <a:p>
            <a:pPr lvl="1"/>
            <a:r>
              <a:rPr lang="pt-BR" altLang="pt-BR" sz="2000" dirty="0"/>
              <a:t>Análise preditiva</a:t>
            </a:r>
          </a:p>
          <a:p>
            <a:pPr marL="571500" indent="-571500">
              <a:buFontTx/>
              <a:buAutoNum type="romanLcPeriod"/>
            </a:pPr>
            <a:r>
              <a:rPr lang="pt-BR" altLang="pt-BR" sz="2400" dirty="0" err="1"/>
              <a:t>NoSQL</a:t>
            </a:r>
            <a:endParaRPr lang="pt-BR" altLang="pt-BR" sz="2400" dirty="0"/>
          </a:p>
          <a:p>
            <a:pPr lvl="1"/>
            <a:r>
              <a:rPr lang="pt-BR" altLang="pt-BR" sz="2000" dirty="0" err="1"/>
              <a:t>Not</a:t>
            </a:r>
            <a:r>
              <a:rPr lang="pt-BR" altLang="pt-BR" sz="2000" dirty="0"/>
              <a:t>, </a:t>
            </a:r>
            <a:r>
              <a:rPr lang="pt-BR" altLang="pt-BR" sz="2000" dirty="0" err="1"/>
              <a:t>Not</a:t>
            </a:r>
            <a:r>
              <a:rPr lang="pt-BR" altLang="pt-BR" sz="2000" dirty="0"/>
              <a:t> </a:t>
            </a:r>
            <a:r>
              <a:rPr lang="pt-BR" altLang="pt-BR" sz="2000" dirty="0" err="1"/>
              <a:t>only</a:t>
            </a:r>
            <a:r>
              <a:rPr lang="pt-BR" altLang="pt-BR" sz="2000" dirty="0"/>
              <a:t>, </a:t>
            </a:r>
            <a:r>
              <a:rPr lang="pt-BR" altLang="pt-BR" sz="2000" dirty="0" err="1"/>
              <a:t>Not</a:t>
            </a:r>
            <a:r>
              <a:rPr lang="pt-BR" altLang="pt-BR" sz="2000" dirty="0"/>
              <a:t> </a:t>
            </a:r>
            <a:r>
              <a:rPr lang="pt-BR" altLang="pt-BR" sz="2000" dirty="0" err="1"/>
              <a:t>yet</a:t>
            </a:r>
            <a:r>
              <a:rPr lang="pt-BR" altLang="pt-BR" sz="2000" dirty="0"/>
              <a:t>, Yes!</a:t>
            </a:r>
          </a:p>
          <a:p>
            <a:pPr lvl="1"/>
            <a:r>
              <a:rPr lang="pt-BR" altLang="pt-BR" sz="2000" dirty="0"/>
              <a:t>Especificidade ao em vez de Onipresença</a:t>
            </a:r>
          </a:p>
          <a:p>
            <a:pPr marL="0" indent="0">
              <a:buNone/>
            </a:pPr>
            <a:endParaRPr lang="pt-BR" altLang="pt-BR" sz="2400" dirty="0"/>
          </a:p>
        </p:txBody>
      </p:sp>
      <p:sp>
        <p:nvSpPr>
          <p:cNvPr id="6" name="CaixaDeTexto 5"/>
          <p:cNvSpPr txBox="1">
            <a:spLocks noChangeArrowheads="1"/>
          </p:cNvSpPr>
          <p:nvPr/>
        </p:nvSpPr>
        <p:spPr bwMode="auto">
          <a:xfrm>
            <a:off x="8137296" y="2601847"/>
            <a:ext cx="3195705" cy="830997"/>
          </a:xfrm>
          <a:prstGeom prst="rect">
            <a:avLst/>
          </a:prstGeom>
          <a:solidFill>
            <a:srgbClr val="FFFF00"/>
          </a:solidFill>
          <a:ln w="12700">
            <a:solidFill>
              <a:schemeClr val="accent1">
                <a:lumMod val="75000"/>
              </a:schemeClr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75000"/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80000"/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l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anose="05000000000000000000" pitchFamily="2" charset="2"/>
              <a:buChar char="l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anose="05000000000000000000" pitchFamily="2" charset="2"/>
              <a:buChar char="l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anose="05000000000000000000" pitchFamily="2" charset="2"/>
              <a:buChar char="l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panose="05000000000000000000" pitchFamily="2" charset="2"/>
              <a:buChar char="l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0"/>
              </a:spcBef>
              <a:buClrTx/>
              <a:buSzTx/>
              <a:buNone/>
              <a:defRPr/>
            </a:pPr>
            <a:r>
              <a:rPr lang="en-US" sz="2400" b="1" dirty="0" err="1">
                <a:solidFill>
                  <a:schemeClr val="accent1">
                    <a:lumMod val="75000"/>
                  </a:schemeClr>
                </a:solidFill>
              </a:rPr>
              <a:t>Educação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b="1" dirty="0" err="1">
                <a:solidFill>
                  <a:schemeClr val="accent1">
                    <a:lumMod val="75000"/>
                  </a:schemeClr>
                </a:solidFill>
              </a:rPr>
              <a:t>Continuada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61303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476250"/>
            <a:ext cx="8229600" cy="941388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pt-BR" altLang="pt-BR" dirty="0">
                <a:solidFill>
                  <a:srgbClr val="002060"/>
                </a:solidFill>
              </a:rPr>
              <a:t>Novos termos ...Data Science</a:t>
            </a:r>
            <a:r>
              <a:rPr lang="pt-BR" altLang="pt-BR" dirty="0"/>
              <a:t>	</a:t>
            </a:r>
          </a:p>
        </p:txBody>
      </p:sp>
      <p:pic>
        <p:nvPicPr>
          <p:cNvPr id="1026" name="Picture 2" descr="http://blogs.gartner.com/it-glossary/files/2012/11/analytic-maturit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063" y="1417638"/>
            <a:ext cx="6572250" cy="4429126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>
            <a:spLocks noChangeArrowheads="1"/>
          </p:cNvSpPr>
          <p:nvPr/>
        </p:nvSpPr>
        <p:spPr bwMode="auto">
          <a:xfrm>
            <a:off x="7835091" y="1417638"/>
            <a:ext cx="365454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BR" altLang="pt-BR" sz="2800" b="1" dirty="0">
                <a:solidFill>
                  <a:schemeClr val="accent2"/>
                </a:solidFill>
              </a:rPr>
              <a:t>Análise Cognitiva</a:t>
            </a:r>
            <a:endParaRPr lang="pt-BR" altLang="pt-BR" sz="28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5603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476250"/>
            <a:ext cx="8229600" cy="941388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pt-BR" altLang="pt-BR" dirty="0">
                <a:solidFill>
                  <a:srgbClr val="002060"/>
                </a:solidFill>
              </a:rPr>
              <a:t>IV - Conclusões</a:t>
            </a:r>
            <a:r>
              <a:rPr lang="pt-BR" altLang="pt-BR" dirty="0"/>
              <a:t>	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pt-BR" altLang="pt-BR" dirty="0"/>
              <a:t>O termo Big Data não tem uma definição única...</a:t>
            </a:r>
          </a:p>
          <a:p>
            <a:pPr>
              <a:defRPr/>
            </a:pPr>
            <a:r>
              <a:rPr lang="pt-BR" altLang="pt-BR" dirty="0"/>
              <a:t>... </a:t>
            </a:r>
            <a:r>
              <a:rPr lang="pt-BR" altLang="pt-BR" sz="2400" dirty="0">
                <a:solidFill>
                  <a:srgbClr val="002060"/>
                </a:solidFill>
              </a:rPr>
              <a:t>http://datascience.berkeley.edu/what-is-big-data</a:t>
            </a:r>
            <a:r>
              <a:rPr lang="pt-BR" altLang="pt-BR" sz="2400" dirty="0"/>
              <a:t>/</a:t>
            </a:r>
          </a:p>
          <a:p>
            <a:pPr>
              <a:defRPr/>
            </a:pPr>
            <a:r>
              <a:rPr lang="pt-BR" altLang="pt-BR" dirty="0"/>
              <a:t>Processamento online capaz de mudar comportamentos</a:t>
            </a:r>
          </a:p>
          <a:p>
            <a:pPr>
              <a:defRPr/>
            </a:pPr>
            <a:r>
              <a:rPr lang="pt-BR" altLang="pt-BR" dirty="0"/>
              <a:t>Big Data tem menos a ver com </a:t>
            </a:r>
            <a:r>
              <a:rPr lang="pt-BR" altLang="pt-BR" dirty="0">
                <a:solidFill>
                  <a:srgbClr val="FF0000"/>
                </a:solidFill>
              </a:rPr>
              <a:t>DADOS</a:t>
            </a:r>
            <a:r>
              <a:rPr lang="pt-BR" altLang="pt-BR" dirty="0"/>
              <a:t>, e sim com </a:t>
            </a:r>
            <a:r>
              <a:rPr lang="pt-BR" altLang="pt-BR" dirty="0">
                <a:solidFill>
                  <a:srgbClr val="FF0000"/>
                </a:solidFill>
              </a:rPr>
              <a:t>PERGUNTAS</a:t>
            </a:r>
          </a:p>
          <a:p>
            <a:pPr>
              <a:defRPr/>
            </a:pPr>
            <a:r>
              <a:rPr lang="pt-BR" altLang="pt-BR" dirty="0"/>
              <a:t>Nós deixamos pegadas digitais</a:t>
            </a:r>
          </a:p>
          <a:p>
            <a:pPr>
              <a:defRPr/>
            </a:pPr>
            <a:r>
              <a:rPr lang="pt-BR" altLang="pt-BR" dirty="0"/>
              <a:t>Armazenamento e Internet favorecem a criação  de grandes bases( </a:t>
            </a:r>
            <a:r>
              <a:rPr lang="pt-BR" altLang="pt-BR" sz="2400" dirty="0" err="1"/>
              <a:t>ex</a:t>
            </a:r>
            <a:r>
              <a:rPr lang="pt-BR" altLang="pt-BR" sz="2400" dirty="0"/>
              <a:t>: </a:t>
            </a:r>
            <a:r>
              <a:rPr lang="pt-BR" altLang="pt-BR" sz="2400" i="1" dirty="0" err="1"/>
              <a:t>awesome</a:t>
            </a:r>
            <a:r>
              <a:rPr lang="pt-BR" altLang="pt-BR" sz="2400" i="1" dirty="0"/>
              <a:t> </a:t>
            </a:r>
            <a:r>
              <a:rPr lang="pt-BR" altLang="pt-BR" sz="2400" i="1" dirty="0" err="1"/>
              <a:t>public</a:t>
            </a:r>
            <a:r>
              <a:rPr lang="pt-BR" altLang="pt-BR" sz="2400" i="1" dirty="0"/>
              <a:t> </a:t>
            </a:r>
            <a:r>
              <a:rPr lang="pt-BR" altLang="pt-BR" sz="2400" i="1" dirty="0" err="1"/>
              <a:t>datasets</a:t>
            </a:r>
            <a:r>
              <a:rPr lang="pt-BR" altLang="pt-BR" dirty="0"/>
              <a:t>)</a:t>
            </a:r>
          </a:p>
          <a:p>
            <a:pPr marL="0" indent="0">
              <a:buNone/>
              <a:defRPr/>
            </a:pPr>
            <a:endParaRPr lang="pt-BR" altLang="pt-BR" dirty="0"/>
          </a:p>
          <a:p>
            <a:pPr marL="457200" lvl="1" indent="0">
              <a:buFontTx/>
              <a:buNone/>
              <a:defRPr/>
            </a:pPr>
            <a:endParaRPr lang="pt-BR" altLang="pt-BR" dirty="0"/>
          </a:p>
          <a:p>
            <a:pPr>
              <a:defRPr/>
            </a:pPr>
            <a:endParaRPr lang="pt-BR" altLang="pt-BR" dirty="0"/>
          </a:p>
        </p:txBody>
      </p:sp>
      <p:sp>
        <p:nvSpPr>
          <p:cNvPr id="7" name="CaixaDeTexto 6"/>
          <p:cNvSpPr txBox="1">
            <a:spLocks noChangeArrowheads="1"/>
          </p:cNvSpPr>
          <p:nvPr/>
        </p:nvSpPr>
        <p:spPr bwMode="auto">
          <a:xfrm>
            <a:off x="6343454" y="4137819"/>
            <a:ext cx="5572026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pt-BR" altLang="pt-BR" sz="2400" b="1" dirty="0">
                <a:solidFill>
                  <a:schemeClr val="accent2"/>
                </a:solidFill>
              </a:rPr>
              <a:t>Estamos no limiar de uma nova era!</a:t>
            </a:r>
            <a:endParaRPr lang="pt-BR" altLang="pt-BR" sz="2400" dirty="0">
              <a:solidFill>
                <a:schemeClr val="accent2"/>
              </a:solidFill>
            </a:endParaRPr>
          </a:p>
        </p:txBody>
      </p:sp>
      <p:pic>
        <p:nvPicPr>
          <p:cNvPr id="10" name="Picture 6" descr="http://www.saama.com/wp-content/uploads/2012/02/memorypric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9938" y="654050"/>
            <a:ext cx="2895600" cy="241935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76368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dvAuto="200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2877859" y="5412120"/>
            <a:ext cx="5481950" cy="132343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hlinkClick r:id="rId3"/>
              </a:rPr>
              <a:t>www.eduardomorelli.com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dirty="0">
                <a:solidFill>
                  <a:schemeClr val="bg1"/>
                </a:solidFill>
                <a:hlinkClick r:id="rId4"/>
              </a:rPr>
              <a:t>https://br.linkedin.com/in/tmorelli</a:t>
            </a:r>
            <a:endParaRPr lang="pt-BR" sz="2000" dirty="0">
              <a:solidFill>
                <a:schemeClr val="bg1"/>
              </a:solidFill>
            </a:endParaRPr>
          </a:p>
          <a:p>
            <a:r>
              <a:rPr lang="pt-BR" sz="2000" dirty="0">
                <a:solidFill>
                  <a:schemeClr val="bg1"/>
                </a:solidFill>
                <a:hlinkClick r:id="rId5"/>
              </a:rPr>
              <a:t>https://www.youtube.com/user/EduardoMorelli66</a:t>
            </a:r>
            <a:endParaRPr lang="pt-BR" sz="2000" dirty="0">
              <a:solidFill>
                <a:schemeClr val="bg1"/>
              </a:solidFill>
            </a:endParaRPr>
          </a:p>
          <a:p>
            <a:endParaRPr lang="pt-B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9215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939</TotalTime>
  <Words>248</Words>
  <Application>Microsoft Office PowerPoint</Application>
  <PresentationFormat>Widescreen</PresentationFormat>
  <Paragraphs>45</Paragraphs>
  <Slides>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Baskerville Old Face</vt:lpstr>
      <vt:lpstr>Calibri</vt:lpstr>
      <vt:lpstr>Calibri Light</vt:lpstr>
      <vt:lpstr>Wingdings</vt:lpstr>
      <vt:lpstr>Tema do Office</vt:lpstr>
      <vt:lpstr>Apresentação do PowerPoint</vt:lpstr>
      <vt:lpstr>I - A Solução do Supermercado </vt:lpstr>
      <vt:lpstr>II - Chuva de Dados</vt:lpstr>
      <vt:lpstr>III - Novos problemas, Novos Termos </vt:lpstr>
      <vt:lpstr>Novos termos ...Data Science </vt:lpstr>
      <vt:lpstr>IV - Conclusões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Pós graduação mit big data</dc:title>
  <dc:creator>Eduardo Morelli</dc:creator>
  <cp:lastModifiedBy>Eduardo Morelli</cp:lastModifiedBy>
  <cp:revision>55</cp:revision>
  <dcterms:created xsi:type="dcterms:W3CDTF">2016-02-10T19:52:17Z</dcterms:created>
  <dcterms:modified xsi:type="dcterms:W3CDTF">2017-03-03T12:25:45Z</dcterms:modified>
</cp:coreProperties>
</file>

<file path=docProps/thumbnail.jpeg>
</file>